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84" r:id="rId5"/>
    <p:sldId id="260" r:id="rId6"/>
    <p:sldId id="261" r:id="rId7"/>
    <p:sldId id="262" r:id="rId8"/>
    <p:sldId id="285" r:id="rId9"/>
    <p:sldId id="268" r:id="rId10"/>
    <p:sldId id="269" r:id="rId11"/>
    <p:sldId id="266" r:id="rId12"/>
    <p:sldId id="263" r:id="rId13"/>
    <p:sldId id="280" r:id="rId14"/>
    <p:sldId id="286" r:id="rId15"/>
    <p:sldId id="271" r:id="rId16"/>
    <p:sldId id="264" r:id="rId17"/>
    <p:sldId id="293" r:id="rId18"/>
    <p:sldId id="265" r:id="rId19"/>
    <p:sldId id="270" r:id="rId20"/>
    <p:sldId id="272" r:id="rId21"/>
    <p:sldId id="273" r:id="rId22"/>
    <p:sldId id="274" r:id="rId23"/>
    <p:sldId id="287" r:id="rId24"/>
    <p:sldId id="275" r:id="rId25"/>
    <p:sldId id="276" r:id="rId26"/>
    <p:sldId id="288" r:id="rId27"/>
    <p:sldId id="277" r:id="rId28"/>
    <p:sldId id="278" r:id="rId29"/>
    <p:sldId id="290" r:id="rId30"/>
    <p:sldId id="294" r:id="rId31"/>
    <p:sldId id="295" r:id="rId32"/>
    <p:sldId id="292" r:id="rId33"/>
    <p:sldId id="289" r:id="rId34"/>
    <p:sldId id="281" r:id="rId35"/>
    <p:sldId id="282" r:id="rId36"/>
    <p:sldId id="291" r:id="rId37"/>
    <p:sldId id="283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6" autoAdjust="0"/>
    <p:restoredTop sz="94660"/>
  </p:normalViewPr>
  <p:slideViewPr>
    <p:cSldViewPr snapToGrid="0">
      <p:cViewPr varScale="1">
        <p:scale>
          <a:sx n="56" d="100"/>
          <a:sy n="56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865B0-1D4C-6F8F-89CA-D7E220E95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30FD0C-935B-6FD2-D372-09B1626BD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CE2A4-AD82-F09E-6334-01D5D11C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E3F04-4C88-20C0-F9F4-9E7B215F2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DF90B-4FF3-A7BB-862A-4E297C2D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9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5C2B4-8CD3-9BF3-C92F-559F9D413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E0554-8C06-FCF9-0AB1-E94673DCD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D629A-FF1A-79A6-6BB5-15445361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92D52-E23D-E896-A089-DCEF7934F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08845-57B1-825F-4C59-CA33995CE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54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FE5B3F-1C03-343E-A488-567DA093E1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95CBD-4793-9405-3FFC-10E252779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1A4B5-0654-6636-8B71-24D21E7F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1CE16-4560-A041-32B6-03B52138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D1C0E-0AAE-AB2A-EAC7-F199EBFD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1044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1A38601-39A3-92F7-AD3D-1F56D3020D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319314" y="-231775"/>
            <a:ext cx="7340599" cy="7459663"/>
          </a:xfrm>
          <a:custGeom>
            <a:avLst/>
            <a:gdLst>
              <a:gd name="connsiteX0" fmla="*/ 267646 w 7340599"/>
              <a:gd name="connsiteY0" fmla="*/ 0 h 7459663"/>
              <a:gd name="connsiteX1" fmla="*/ 2876652 w 7340599"/>
              <a:gd name="connsiteY1" fmla="*/ 0 h 7459663"/>
              <a:gd name="connsiteX2" fmla="*/ 7340599 w 7340599"/>
              <a:gd name="connsiteY2" fmla="*/ 7244238 h 7459663"/>
              <a:gd name="connsiteX3" fmla="*/ 6991000 w 7340599"/>
              <a:gd name="connsiteY3" fmla="*/ 7459663 h 7459663"/>
              <a:gd name="connsiteX4" fmla="*/ 2640057 w 7340599"/>
              <a:gd name="connsiteY4" fmla="*/ 7459663 h 7459663"/>
              <a:gd name="connsiteX5" fmla="*/ 0 w 7340599"/>
              <a:gd name="connsiteY5" fmla="*/ 3175293 h 7459663"/>
              <a:gd name="connsiteX6" fmla="*/ 0 w 7340599"/>
              <a:gd name="connsiteY6" fmla="*/ 164926 h 7459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40599" h="7459663">
                <a:moveTo>
                  <a:pt x="267646" y="0"/>
                </a:moveTo>
                <a:lnTo>
                  <a:pt x="2876652" y="0"/>
                </a:lnTo>
                <a:lnTo>
                  <a:pt x="7340599" y="7244238"/>
                </a:lnTo>
                <a:lnTo>
                  <a:pt x="6991000" y="7459663"/>
                </a:lnTo>
                <a:lnTo>
                  <a:pt x="2640057" y="7459663"/>
                </a:lnTo>
                <a:lnTo>
                  <a:pt x="0" y="3175293"/>
                </a:lnTo>
                <a:lnTo>
                  <a:pt x="0" y="16492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851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6D537-9066-FD5E-6880-3C9FF4B7A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B9171-4D67-4DA4-D13D-CC3FB07D0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8FA82-CFDB-AE33-FBFA-1CEDA7492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14773-F287-071F-4BCF-D3FEDA33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BA61D-AA07-19AE-6A3E-09D164499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933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4237C-C2D5-FD48-7687-089E2E56E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7750C-EB51-4CA2-DA7E-E43FC1BE8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5109A-A375-3CA3-1931-50E63BCEC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B0250-F9D1-64D3-F907-0AB6AB797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7C9BD-A339-ADC8-4D03-7DC1A1AFE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538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A24F3-7C56-7F40-C4AD-06A75FC5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52755-7703-9762-BCD1-2184384D7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A6B126-8024-7A82-EE74-A00B58882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F181B-643D-0697-8FD7-5A9FFB99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2AA228-325F-8CF0-FF04-A66B05C61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5ECA0-A6E5-B77D-E413-4016831F9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9889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884DE-9F03-573D-FF89-627A800D1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C2743-BEDC-6C81-A97E-4BA979FBA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2ABC3-D97A-EB47-7038-9DEC29CA9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ACB976-7043-5773-F1B7-99B4D85D4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E0328E-4E1A-2EA6-E03B-CF98EC25B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AD9101-045D-6A0A-628B-32E3D0C0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0FC94E-4D84-0919-EC8D-50E38F3C6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97E838-3B87-EA19-FC1A-F9F6E5B91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661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BBE16-7317-8256-3E3D-584F887A1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12054B-C1C4-EEF2-865B-73BADC68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DE6CEA-1DFE-B6A8-BE46-6ECD52A3C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21056-24B4-BE7C-72FC-EA3BC4414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253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F7A9CA-DA14-2CF8-34FD-2948895C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5A69EC-D307-A124-FE70-9C5BAAFB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1BBEC-565B-118A-A7CE-DE59F173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918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C12D3-672F-D1D7-9881-18FB3E717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D9FC2-5E54-0EF6-8B1E-6427772DC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7033-6AD7-D6E2-1B0C-1D0623806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ECF0-A586-9529-0D13-CEC926F5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5A2AD-A899-78BC-E6FE-046933325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FF728-E395-2615-5E4D-5E0DABE5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034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AFD9-206F-87B9-0510-B11EDF992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A40C65-0863-3756-1219-A84141ED11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C1D9A-8C5D-55AE-F704-7AFFB3415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0DE7F-4A1D-9D4B-4058-D833279D7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DFD86-5423-6C30-D287-53DBD6BD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F18B-1CCE-2DF4-AF8F-50DEC51A6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549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042BBE-519C-5EDB-1068-A6601CD2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7E32D-DB6F-9E52-F9D9-E2282E690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FB267-CBD8-CA4A-D79A-DB72DCE21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593FE-BA26-4CCC-86F1-A68F6B269037}" type="datetimeFigureOut">
              <a:rPr lang="en-IN" smtClean="0"/>
              <a:t>13-11-2024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00A57-B9A6-8839-5D18-ED60A7386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54811-DDBA-6A8F-FB58-F37DEAA9B7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B2AE0-5167-4687-B407-E8B935893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2564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29BCD7B-A86D-1A86-3FFC-FAA029DD55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441157" y="1952322"/>
            <a:ext cx="11309685" cy="363128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Pondicherry University</a:t>
            </a:r>
            <a:b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the </a:t>
            </a:r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Department/ Centre</a:t>
            </a:r>
          </a:p>
          <a:p>
            <a:pPr algn="ctr"/>
            <a:r>
              <a:rPr 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the School</a:t>
            </a:r>
            <a:br>
              <a:rPr lang="en-US" sz="36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Heartily Welcomes</a:t>
            </a:r>
            <a:b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Honorable NAAC Peer Team Members </a:t>
            </a:r>
            <a:endParaRPr lang="en-IN" sz="4000" b="1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6AB2606-615E-55C5-F991-C02C6225E3E1}"/>
              </a:ext>
            </a:extLst>
          </p:cNvPr>
          <p:cNvSpPr txBox="1">
            <a:spLocks/>
          </p:cNvSpPr>
          <p:nvPr/>
        </p:nvSpPr>
        <p:spPr>
          <a:xfrm>
            <a:off x="1345531" y="5611209"/>
            <a:ext cx="9144000" cy="5797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002060"/>
                </a:solidFill>
                <a:latin typeface="Arial Black" panose="020B0A04020102020204" pitchFamily="34" charset="0"/>
              </a:rPr>
              <a:t>Date Month Year of NAAC Visit</a:t>
            </a:r>
            <a:endParaRPr lang="en-IN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272783-4783-AE39-A19B-F4F9ACECC9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559" y="182880"/>
            <a:ext cx="1923344" cy="1803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156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02D6FE6-7A32-6A2E-B807-39F5F93D0D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0279949-DA5F-229D-3178-E8AACEEC2C8F}"/>
              </a:ext>
            </a:extLst>
          </p:cNvPr>
          <p:cNvSpPr/>
          <p:nvPr/>
        </p:nvSpPr>
        <p:spPr>
          <a:xfrm>
            <a:off x="-819508" y="-339821"/>
            <a:ext cx="14665264" cy="7332631"/>
          </a:xfrm>
          <a:custGeom>
            <a:avLst/>
            <a:gdLst>
              <a:gd name="connsiteX0" fmla="*/ 0 w 14665264"/>
              <a:gd name="connsiteY0" fmla="*/ 0 h 7332631"/>
              <a:gd name="connsiteX1" fmla="*/ 14665264 w 14665264"/>
              <a:gd name="connsiteY1" fmla="*/ 0 h 7332631"/>
              <a:gd name="connsiteX2" fmla="*/ 14665264 w 14665264"/>
              <a:gd name="connsiteY2" fmla="*/ 7332632 h 7332631"/>
              <a:gd name="connsiteX3" fmla="*/ 0 w 14665264"/>
              <a:gd name="connsiteY3" fmla="*/ 7332632 h 73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5264" h="7332631">
                <a:moveTo>
                  <a:pt x="0" y="0"/>
                </a:moveTo>
                <a:lnTo>
                  <a:pt x="14665264" y="0"/>
                </a:lnTo>
                <a:lnTo>
                  <a:pt x="14665264" y="7332632"/>
                </a:lnTo>
                <a:lnTo>
                  <a:pt x="0" y="7332632"/>
                </a:lnTo>
                <a:close/>
              </a:path>
            </a:pathLst>
          </a:custGeom>
          <a:noFill/>
          <a:ln w="2545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661665" y="258995"/>
            <a:ext cx="7868631" cy="54712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Year-Wise Pass Percentage of Students 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A2EA85E-E2A1-4D88-834D-99E2AA064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548923"/>
              </p:ext>
            </p:extLst>
          </p:nvPr>
        </p:nvGraphicFramePr>
        <p:xfrm>
          <a:off x="979841" y="1948208"/>
          <a:ext cx="10687050" cy="35353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3250">
                  <a:extLst>
                    <a:ext uri="{9D8B030D-6E8A-4147-A177-3AD203B41FA5}">
                      <a16:colId xmlns:a16="http://schemas.microsoft.com/office/drawing/2014/main" val="4090457252"/>
                    </a:ext>
                  </a:extLst>
                </a:gridCol>
                <a:gridCol w="1360170">
                  <a:extLst>
                    <a:ext uri="{9D8B030D-6E8A-4147-A177-3AD203B41FA5}">
                      <a16:colId xmlns:a16="http://schemas.microsoft.com/office/drawing/2014/main" val="1417013163"/>
                    </a:ext>
                  </a:extLst>
                </a:gridCol>
                <a:gridCol w="1531620">
                  <a:extLst>
                    <a:ext uri="{9D8B030D-6E8A-4147-A177-3AD203B41FA5}">
                      <a16:colId xmlns:a16="http://schemas.microsoft.com/office/drawing/2014/main" val="448502234"/>
                    </a:ext>
                  </a:extLst>
                </a:gridCol>
                <a:gridCol w="1286010">
                  <a:extLst>
                    <a:ext uri="{9D8B030D-6E8A-4147-A177-3AD203B41FA5}">
                      <a16:colId xmlns:a16="http://schemas.microsoft.com/office/drawing/2014/main" val="2013765285"/>
                    </a:ext>
                  </a:extLst>
                </a:gridCol>
                <a:gridCol w="1584825">
                  <a:extLst>
                    <a:ext uri="{9D8B030D-6E8A-4147-A177-3AD203B41FA5}">
                      <a16:colId xmlns:a16="http://schemas.microsoft.com/office/drawing/2014/main" val="3884084374"/>
                    </a:ext>
                  </a:extLst>
                </a:gridCol>
                <a:gridCol w="1781175">
                  <a:extLst>
                    <a:ext uri="{9D8B030D-6E8A-4147-A177-3AD203B41FA5}">
                      <a16:colId xmlns:a16="http://schemas.microsoft.com/office/drawing/2014/main" val="4009752564"/>
                    </a:ext>
                  </a:extLst>
                </a:gridCol>
              </a:tblGrid>
              <a:tr h="325435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 PROFILE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11163"/>
                  </a:ext>
                </a:extLst>
              </a:tr>
              <a:tr h="3254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Batch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</a:t>
                      </a:r>
                      <a:endParaRPr lang="en-IN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2020-21</a:t>
                      </a:r>
                      <a:endParaRPr lang="en-IN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2021-22</a:t>
                      </a:r>
                      <a:endParaRPr lang="en-IN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2022-23</a:t>
                      </a:r>
                      <a:endParaRPr lang="en-IN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2023-24</a:t>
                      </a:r>
                      <a:endParaRPr lang="en-IN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7716401"/>
                  </a:ext>
                </a:extLst>
              </a:tr>
              <a:tr h="6763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sanctioned strength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7034618"/>
                  </a:ext>
                </a:extLst>
              </a:tr>
              <a:tr h="6763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of Applications Received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0407399"/>
                  </a:ext>
                </a:extLst>
              </a:tr>
              <a:tr h="5307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seats filled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4254723"/>
                  </a:ext>
                </a:extLst>
              </a:tr>
              <a:tr h="6500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Students Passed out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0747915"/>
                  </a:ext>
                </a:extLst>
              </a:tr>
              <a:tr h="3509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 percentage</a:t>
                      </a: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IN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7957571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4311448-FA6D-0756-BED7-782302C4BB71}"/>
              </a:ext>
            </a:extLst>
          </p:cNvPr>
          <p:cNvSpPr txBox="1">
            <a:spLocks/>
          </p:cNvSpPr>
          <p:nvPr/>
        </p:nvSpPr>
        <p:spPr>
          <a:xfrm>
            <a:off x="1094141" y="5802343"/>
            <a:ext cx="10458450" cy="67996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 Teacher Ratio =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558F0B-623D-B3B0-EF08-B836F951CC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312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B358610-6EFF-8E29-E373-BB38E0A83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0279949-DA5F-229D-3178-E8AACEEC2C8F}"/>
              </a:ext>
            </a:extLst>
          </p:cNvPr>
          <p:cNvSpPr/>
          <p:nvPr/>
        </p:nvSpPr>
        <p:spPr>
          <a:xfrm>
            <a:off x="-819508" y="-339821"/>
            <a:ext cx="14665264" cy="7332631"/>
          </a:xfrm>
          <a:custGeom>
            <a:avLst/>
            <a:gdLst>
              <a:gd name="connsiteX0" fmla="*/ 0 w 14665264"/>
              <a:gd name="connsiteY0" fmla="*/ 0 h 7332631"/>
              <a:gd name="connsiteX1" fmla="*/ 14665264 w 14665264"/>
              <a:gd name="connsiteY1" fmla="*/ 0 h 7332631"/>
              <a:gd name="connsiteX2" fmla="*/ 14665264 w 14665264"/>
              <a:gd name="connsiteY2" fmla="*/ 7332632 h 7332631"/>
              <a:gd name="connsiteX3" fmla="*/ 0 w 14665264"/>
              <a:gd name="connsiteY3" fmla="*/ 7332632 h 73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5264" h="7332631">
                <a:moveTo>
                  <a:pt x="0" y="0"/>
                </a:moveTo>
                <a:lnTo>
                  <a:pt x="14665264" y="0"/>
                </a:lnTo>
                <a:lnTo>
                  <a:pt x="14665264" y="7332632"/>
                </a:lnTo>
                <a:lnTo>
                  <a:pt x="0" y="7332632"/>
                </a:lnTo>
                <a:close/>
              </a:path>
            </a:pathLst>
          </a:custGeom>
          <a:noFill/>
          <a:ln w="2545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508257" y="243648"/>
            <a:ext cx="7674468" cy="50231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Courses Introduced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57E4CEC-BB70-6A81-E73D-6AD4402E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317635"/>
              </p:ext>
            </p:extLst>
          </p:nvPr>
        </p:nvGraphicFramePr>
        <p:xfrm>
          <a:off x="1770959" y="1170279"/>
          <a:ext cx="9149064" cy="29713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68930">
                  <a:extLst>
                    <a:ext uri="{9D8B030D-6E8A-4147-A177-3AD203B41FA5}">
                      <a16:colId xmlns:a16="http://schemas.microsoft.com/office/drawing/2014/main" val="3542355964"/>
                    </a:ext>
                  </a:extLst>
                </a:gridCol>
                <a:gridCol w="2648292">
                  <a:extLst>
                    <a:ext uri="{9D8B030D-6E8A-4147-A177-3AD203B41FA5}">
                      <a16:colId xmlns:a16="http://schemas.microsoft.com/office/drawing/2014/main" val="699427910"/>
                    </a:ext>
                  </a:extLst>
                </a:gridCol>
                <a:gridCol w="1620926">
                  <a:extLst>
                    <a:ext uri="{9D8B030D-6E8A-4147-A177-3AD203B41FA5}">
                      <a16:colId xmlns:a16="http://schemas.microsoft.com/office/drawing/2014/main" val="4043395870"/>
                    </a:ext>
                  </a:extLst>
                </a:gridCol>
                <a:gridCol w="2010916">
                  <a:extLst>
                    <a:ext uri="{9D8B030D-6E8A-4147-A177-3AD203B41FA5}">
                      <a16:colId xmlns:a16="http://schemas.microsoft.com/office/drawing/2014/main" val="2913583861"/>
                    </a:ext>
                  </a:extLst>
                </a:gridCol>
              </a:tblGrid>
              <a:tr h="445841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</a:t>
                      </a:r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Course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Course Code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Introduced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534490"/>
                  </a:ext>
                </a:extLst>
              </a:tr>
              <a:tr h="420912"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61575"/>
                  </a:ext>
                </a:extLst>
              </a:tr>
              <a:tr h="420912"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128849"/>
                  </a:ext>
                </a:extLst>
              </a:tr>
              <a:tr h="420912"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093508"/>
                  </a:ext>
                </a:extLst>
              </a:tr>
              <a:tr h="420912"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660966"/>
                  </a:ext>
                </a:extLst>
              </a:tr>
              <a:tr h="420912"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172505"/>
                  </a:ext>
                </a:extLst>
              </a:tr>
              <a:tr h="420912"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94114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5E10E69F-5D96-364B-605B-877A18D81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33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455C6FE-48A5-A1EA-6C01-E4C5F2B9FA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508257" y="243648"/>
            <a:ext cx="7674468" cy="8890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Value Added Courses offered &amp; Registration for MOOC/SWAYAM courses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B321BE-A0CB-5DFE-DE25-62F342D5B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208863"/>
              </p:ext>
            </p:extLst>
          </p:nvPr>
        </p:nvGraphicFramePr>
        <p:xfrm>
          <a:off x="1429310" y="1485470"/>
          <a:ext cx="9737205" cy="40322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294666">
                  <a:extLst>
                    <a:ext uri="{9D8B030D-6E8A-4147-A177-3AD203B41FA5}">
                      <a16:colId xmlns:a16="http://schemas.microsoft.com/office/drawing/2014/main" val="829944920"/>
                    </a:ext>
                  </a:extLst>
                </a:gridCol>
                <a:gridCol w="2625946">
                  <a:extLst>
                    <a:ext uri="{9D8B030D-6E8A-4147-A177-3AD203B41FA5}">
                      <a16:colId xmlns:a16="http://schemas.microsoft.com/office/drawing/2014/main" val="3311480936"/>
                    </a:ext>
                  </a:extLst>
                </a:gridCol>
                <a:gridCol w="1125406">
                  <a:extLst>
                    <a:ext uri="{9D8B030D-6E8A-4147-A177-3AD203B41FA5}">
                      <a16:colId xmlns:a16="http://schemas.microsoft.com/office/drawing/2014/main" val="398739685"/>
                    </a:ext>
                  </a:extLst>
                </a:gridCol>
                <a:gridCol w="2691187">
                  <a:extLst>
                    <a:ext uri="{9D8B030D-6E8A-4147-A177-3AD203B41FA5}">
                      <a16:colId xmlns:a16="http://schemas.microsoft.com/office/drawing/2014/main" val="1278322560"/>
                    </a:ext>
                  </a:extLst>
                </a:gridCol>
              </a:tblGrid>
              <a:tr h="704867">
                <a:tc>
                  <a:txBody>
                    <a:bodyPr/>
                    <a:lstStyle/>
                    <a:p>
                      <a:pPr algn="ctr" fontAlgn="t"/>
                      <a:r>
                        <a:rPr lang="en-IN" sz="2000" b="1" u="none" strike="noStrike" dirty="0">
                          <a:effectLst/>
                        </a:rPr>
                        <a:t>Name of the programme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2000" b="1" u="none" strike="noStrike" dirty="0">
                          <a:effectLst/>
                        </a:rPr>
                        <a:t>Name of the Course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2000" b="1" u="none" strike="noStrike" dirty="0">
                          <a:effectLst/>
                        </a:rPr>
                        <a:t>Course Code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Type of the Course (Value added/ MOOC/ SWAYAM)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94938538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22398726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42770859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0818573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64779857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949890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89755190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51666827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64683370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48025149"/>
                  </a:ext>
                </a:extLst>
              </a:tr>
              <a:tr h="272549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1619142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13F07C3-9074-AE0E-66CF-488AC1ED8B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947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8D9417-99CD-7581-680F-D37F2C22C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508257" y="243648"/>
            <a:ext cx="7674468" cy="8890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Development </a:t>
            </a:r>
          </a:p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(Facilities (Including ICT) &amp; Equipment)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B321BE-A0CB-5DFE-DE25-62F342D5B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016023"/>
              </p:ext>
            </p:extLst>
          </p:nvPr>
        </p:nvGraphicFramePr>
        <p:xfrm>
          <a:off x="2009275" y="1170716"/>
          <a:ext cx="9512165" cy="154940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4300085">
                  <a:extLst>
                    <a:ext uri="{9D8B030D-6E8A-4147-A177-3AD203B41FA5}">
                      <a16:colId xmlns:a16="http://schemas.microsoft.com/office/drawing/2014/main" val="829944920"/>
                    </a:ext>
                  </a:extLst>
                </a:gridCol>
                <a:gridCol w="1451610">
                  <a:extLst>
                    <a:ext uri="{9D8B030D-6E8A-4147-A177-3AD203B41FA5}">
                      <a16:colId xmlns:a16="http://schemas.microsoft.com/office/drawing/2014/main" val="3311480936"/>
                    </a:ext>
                  </a:extLst>
                </a:gridCol>
                <a:gridCol w="3760470">
                  <a:extLst>
                    <a:ext uri="{9D8B030D-6E8A-4147-A177-3AD203B41FA5}">
                      <a16:colId xmlns:a16="http://schemas.microsoft.com/office/drawing/2014/main" val="1135903153"/>
                    </a:ext>
                  </a:extLst>
                </a:gridCol>
              </a:tblGrid>
              <a:tr h="485703">
                <a:tc>
                  <a:txBody>
                    <a:bodyPr/>
                    <a:lstStyle/>
                    <a:p>
                      <a:pPr algn="ctr" fontAlgn="t"/>
                      <a:r>
                        <a:rPr lang="en-IN" sz="2000" b="1" u="none" strike="noStrike" dirty="0">
                          <a:effectLst/>
                        </a:rPr>
                        <a:t>Name of the Facility/Equipment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N" sz="2000" b="1" u="none" strike="noStrike" dirty="0">
                          <a:effectLst/>
                        </a:rPr>
                        <a:t>Year of Purchase</a:t>
                      </a:r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 Source (University/Funding Agency)</a:t>
                      </a:r>
                      <a:endParaRPr lang="en-IN" sz="20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94938538"/>
                  </a:ext>
                </a:extLst>
              </a:tr>
              <a:tr h="214404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22398726"/>
                  </a:ext>
                </a:extLst>
              </a:tr>
              <a:tr h="214404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42770859"/>
                  </a:ext>
                </a:extLst>
              </a:tr>
              <a:tr h="214404">
                <a:tc>
                  <a:txBody>
                    <a:bodyPr/>
                    <a:lstStyle/>
                    <a:p>
                      <a:pPr algn="l" fontAlgn="b"/>
                      <a:endParaRPr lang="en-IN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N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1081857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F7FA9BD-7D65-2EB7-B759-AB53FDD5E14B}"/>
              </a:ext>
            </a:extLst>
          </p:cNvPr>
          <p:cNvSpPr txBox="1"/>
          <p:nvPr/>
        </p:nvSpPr>
        <p:spPr>
          <a:xfrm>
            <a:off x="2661666" y="3842497"/>
            <a:ext cx="6949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Insert Photographs of the ICT facilities and Equipment available in the department</a:t>
            </a:r>
            <a:endParaRPr lang="en-IN" sz="2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00689E-6BA7-C2BA-9CF7-0781474F9C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59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1725930" y="2824568"/>
            <a:ext cx="9427350" cy="1208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– III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Research, Innovation and Extension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388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D3420A-14B4-C8F5-FD23-35A8787807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 Projects/Internships/Dissertations</a:t>
            </a:r>
            <a:endParaRPr lang="en-IN" sz="3200" dirty="0">
              <a:solidFill>
                <a:srgbClr val="0070C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608D1C-DA96-C616-3318-A22D31F727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FA0D1A6-7458-F735-A09F-C05AEDE083AA}"/>
              </a:ext>
            </a:extLst>
          </p:cNvPr>
          <p:cNvSpPr txBox="1">
            <a:spLocks/>
          </p:cNvSpPr>
          <p:nvPr/>
        </p:nvSpPr>
        <p:spPr>
          <a:xfrm>
            <a:off x="2233915" y="1921753"/>
            <a:ext cx="8762948" cy="194158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 depicting Year-wise students going for Field Projects/Internships/dissertation</a:t>
            </a:r>
            <a:endParaRPr lang="en-IN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556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D267C9-E29B-118B-110B-FA0EBE372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6B81EC-2D71-C37E-F546-5142A5F1727C}"/>
              </a:ext>
            </a:extLst>
          </p:cNvPr>
          <p:cNvSpPr txBox="1"/>
          <p:nvPr/>
        </p:nvSpPr>
        <p:spPr>
          <a:xfrm>
            <a:off x="2283332" y="297358"/>
            <a:ext cx="7625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Seed Money Support for Faculty</a:t>
            </a:r>
            <a:endParaRPr lang="en-IN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30402BC-756E-0D1E-4EBF-4B03023C5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494389"/>
              </p:ext>
            </p:extLst>
          </p:nvPr>
        </p:nvGraphicFramePr>
        <p:xfrm>
          <a:off x="1529088" y="1418186"/>
          <a:ext cx="9696375" cy="1271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362">
                  <a:extLst>
                    <a:ext uri="{9D8B030D-6E8A-4147-A177-3AD203B41FA5}">
                      <a16:colId xmlns:a16="http://schemas.microsoft.com/office/drawing/2014/main" val="4045463179"/>
                    </a:ext>
                  </a:extLst>
                </a:gridCol>
                <a:gridCol w="4846320">
                  <a:extLst>
                    <a:ext uri="{9D8B030D-6E8A-4147-A177-3AD203B41FA5}">
                      <a16:colId xmlns:a16="http://schemas.microsoft.com/office/drawing/2014/main" val="2000715049"/>
                    </a:ext>
                  </a:extLst>
                </a:gridCol>
                <a:gridCol w="3921693">
                  <a:extLst>
                    <a:ext uri="{9D8B030D-6E8A-4147-A177-3AD203B41FA5}">
                      <a16:colId xmlns:a16="http://schemas.microsoft.com/office/drawing/2014/main" val="1902503634"/>
                    </a:ext>
                  </a:extLst>
                </a:gridCol>
              </a:tblGrid>
              <a:tr h="45633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S.No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Faculty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 Granted (INR in lakhs)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742954"/>
                  </a:ext>
                </a:extLst>
              </a:tr>
              <a:tr h="407615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731324"/>
                  </a:ext>
                </a:extLst>
              </a:tr>
              <a:tr h="407615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18033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ACCDFCA-2E55-F6F2-0230-062E13A5D8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367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F17B3D9-5EEE-6C34-9B77-F01AA3818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04C4BE-F4D1-71A7-0564-A02D0F73D6B2}"/>
              </a:ext>
            </a:extLst>
          </p:cNvPr>
          <p:cNvSpPr txBox="1"/>
          <p:nvPr/>
        </p:nvSpPr>
        <p:spPr>
          <a:xfrm>
            <a:off x="1414789" y="512802"/>
            <a:ext cx="96963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Projects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FD23F01-F003-914A-20C6-D8EFEF32AA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57500"/>
              </p:ext>
            </p:extLst>
          </p:nvPr>
        </p:nvGraphicFramePr>
        <p:xfrm>
          <a:off x="1188720" y="1603054"/>
          <a:ext cx="10820735" cy="213724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23756">
                  <a:extLst>
                    <a:ext uri="{9D8B030D-6E8A-4147-A177-3AD203B41FA5}">
                      <a16:colId xmlns:a16="http://schemas.microsoft.com/office/drawing/2014/main" val="4045463179"/>
                    </a:ext>
                  </a:extLst>
                </a:gridCol>
                <a:gridCol w="2378399">
                  <a:extLst>
                    <a:ext uri="{9D8B030D-6E8A-4147-A177-3AD203B41FA5}">
                      <a16:colId xmlns:a16="http://schemas.microsoft.com/office/drawing/2014/main" val="2000715049"/>
                    </a:ext>
                  </a:extLst>
                </a:gridCol>
                <a:gridCol w="1366975">
                  <a:extLst>
                    <a:ext uri="{9D8B030D-6E8A-4147-A177-3AD203B41FA5}">
                      <a16:colId xmlns:a16="http://schemas.microsoft.com/office/drawing/2014/main" val="1902503634"/>
                    </a:ext>
                  </a:extLst>
                </a:gridCol>
                <a:gridCol w="1680210">
                  <a:extLst>
                    <a:ext uri="{9D8B030D-6E8A-4147-A177-3AD203B41FA5}">
                      <a16:colId xmlns:a16="http://schemas.microsoft.com/office/drawing/2014/main" val="8659896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838205669"/>
                    </a:ext>
                  </a:extLst>
                </a:gridCol>
                <a:gridCol w="2453975">
                  <a:extLst>
                    <a:ext uri="{9D8B030D-6E8A-4147-A177-3AD203B41FA5}">
                      <a16:colId xmlns:a16="http://schemas.microsoft.com/office/drawing/2014/main" val="697867527"/>
                    </a:ext>
                  </a:extLst>
                </a:gridCol>
              </a:tblGrid>
              <a:tr h="7211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S.No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Faculty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 Granted </a:t>
                      </a:r>
                    </a:p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(INR in lakhs)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Funding Agency 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(Ongoing/Completed)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742954"/>
                  </a:ext>
                </a:extLst>
              </a:tr>
              <a:tr h="407615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731324"/>
                  </a:ext>
                </a:extLst>
              </a:tr>
              <a:tr h="407615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6180339"/>
                  </a:ext>
                </a:extLst>
              </a:tr>
              <a:tr h="407615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5610208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F3ECB6F-07AF-E1F3-4317-4DA27B5D1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66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F77CA8-DA5F-3C80-8B92-512ADC413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210257" y="345616"/>
            <a:ext cx="8716823" cy="107956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JRFs, SRFs, University Research Fellowships, PDFs and RAs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2BEAC4-4ABC-75CA-2928-50282265AD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74853"/>
              </p:ext>
            </p:extLst>
          </p:nvPr>
        </p:nvGraphicFramePr>
        <p:xfrm>
          <a:off x="936475" y="2008853"/>
          <a:ext cx="10319049" cy="322025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48825">
                  <a:extLst>
                    <a:ext uri="{9D8B030D-6E8A-4147-A177-3AD203B41FA5}">
                      <a16:colId xmlns:a16="http://schemas.microsoft.com/office/drawing/2014/main" val="4045463179"/>
                    </a:ext>
                  </a:extLst>
                </a:gridCol>
                <a:gridCol w="3083725">
                  <a:extLst>
                    <a:ext uri="{9D8B030D-6E8A-4147-A177-3AD203B41FA5}">
                      <a16:colId xmlns:a16="http://schemas.microsoft.com/office/drawing/2014/main" val="2000715049"/>
                    </a:ext>
                  </a:extLst>
                </a:gridCol>
                <a:gridCol w="2388870">
                  <a:extLst>
                    <a:ext uri="{9D8B030D-6E8A-4147-A177-3AD203B41FA5}">
                      <a16:colId xmlns:a16="http://schemas.microsoft.com/office/drawing/2014/main" val="1902503634"/>
                    </a:ext>
                  </a:extLst>
                </a:gridCol>
                <a:gridCol w="3897629">
                  <a:extLst>
                    <a:ext uri="{9D8B030D-6E8A-4147-A177-3AD203B41FA5}">
                      <a16:colId xmlns:a16="http://schemas.microsoft.com/office/drawing/2014/main" val="8659896"/>
                    </a:ext>
                  </a:extLst>
                </a:gridCol>
              </a:tblGrid>
              <a:tr h="6609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S.No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Fellowship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Scholars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Funding Agency 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742954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Junior Research Fellows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731324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Senior Research Fellows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6180339"/>
                  </a:ext>
                </a:extLst>
              </a:tr>
              <a:tr h="51351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University Fellowship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Pondicherry University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5610208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 Doctoral Fellows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3091940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Research Associates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278376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other, Please Specify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69970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3312954-9FAA-4EE9-1D15-7F8DA8CFC6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195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24854FE-E486-EA7B-3BAE-B66B70C7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210257" y="345616"/>
            <a:ext cx="8781998" cy="79826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Awards/Recognitions by Faculty/Scholars/Students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4D92049-43AD-72C5-7396-017D066B3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397774"/>
              </p:ext>
            </p:extLst>
          </p:nvPr>
        </p:nvGraphicFramePr>
        <p:xfrm>
          <a:off x="1515276" y="1339349"/>
          <a:ext cx="9842535" cy="4294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132">
                  <a:extLst>
                    <a:ext uri="{9D8B030D-6E8A-4147-A177-3AD203B41FA5}">
                      <a16:colId xmlns:a16="http://schemas.microsoft.com/office/drawing/2014/main" val="4045463179"/>
                    </a:ext>
                  </a:extLst>
                </a:gridCol>
                <a:gridCol w="3557984">
                  <a:extLst>
                    <a:ext uri="{9D8B030D-6E8A-4147-A177-3AD203B41FA5}">
                      <a16:colId xmlns:a16="http://schemas.microsoft.com/office/drawing/2014/main" val="2000715049"/>
                    </a:ext>
                  </a:extLst>
                </a:gridCol>
                <a:gridCol w="2950964">
                  <a:extLst>
                    <a:ext uri="{9D8B030D-6E8A-4147-A177-3AD203B41FA5}">
                      <a16:colId xmlns:a16="http://schemas.microsoft.com/office/drawing/2014/main" val="1902503634"/>
                    </a:ext>
                  </a:extLst>
                </a:gridCol>
                <a:gridCol w="2308455">
                  <a:extLst>
                    <a:ext uri="{9D8B030D-6E8A-4147-A177-3AD203B41FA5}">
                      <a16:colId xmlns:a16="http://schemas.microsoft.com/office/drawing/2014/main" val="4122585297"/>
                    </a:ext>
                  </a:extLst>
                </a:gridCol>
              </a:tblGrid>
              <a:tr h="7054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S.No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Awardee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Awarding Agency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of Award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742954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731324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180339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325991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213794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976447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349896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66807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292287"/>
                  </a:ext>
                </a:extLst>
              </a:tr>
              <a:tr h="398757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76754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312E193-1969-3CBD-4FF1-42805E6339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80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BB6DC59-3605-7F5B-0050-CA67ED72D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661666" y="345616"/>
            <a:ext cx="7222884" cy="6169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the Department</a:t>
            </a:r>
            <a:endParaRPr lang="en-IN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272783-4783-AE39-A19B-F4F9ACECC9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21AB6E-2634-C840-32E3-045D7727E9E4}"/>
              </a:ext>
            </a:extLst>
          </p:cNvPr>
          <p:cNvSpPr txBox="1"/>
          <p:nvPr/>
        </p:nvSpPr>
        <p:spPr>
          <a:xfrm>
            <a:off x="1888958" y="1425184"/>
            <a:ext cx="7995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Place text “about the department” in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‘ARIAL’ font style and 18 font size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in 3 to 5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Year of Establishment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Unique Features of Departments (3 to 5 points)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381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19103A1-3F67-C60D-F9D5-46E70B821D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Ph.D. Awarded</a:t>
            </a:r>
            <a:endParaRPr lang="en-IN" sz="32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46C3DE-13DE-47E5-0D84-8C3ACA66ED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860FB-5C6D-462C-4622-0F6556C923CB}"/>
              </a:ext>
            </a:extLst>
          </p:cNvPr>
          <p:cNvSpPr txBox="1">
            <a:spLocks/>
          </p:cNvSpPr>
          <p:nvPr/>
        </p:nvSpPr>
        <p:spPr>
          <a:xfrm>
            <a:off x="2157715" y="2545172"/>
            <a:ext cx="8762948" cy="14398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 depicting Year-wise Ph.D. awarded </a:t>
            </a:r>
            <a:endParaRPr lang="en-IN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72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FC0075-4DEF-D1E3-8154-1709A70A4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Publications &amp; Books/ Book Chapters</a:t>
            </a:r>
            <a:endParaRPr lang="en-IN" sz="28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58CBEC-7DFC-8D80-E21F-A69A2704CA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1AF7D36-1BA3-9A92-9082-287566038E01}"/>
              </a:ext>
            </a:extLst>
          </p:cNvPr>
          <p:cNvSpPr txBox="1">
            <a:spLocks/>
          </p:cNvSpPr>
          <p:nvPr/>
        </p:nvSpPr>
        <p:spPr>
          <a:xfrm>
            <a:off x="2134057" y="2545172"/>
            <a:ext cx="8786606" cy="207131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 depicting Year-wise research and Book publications</a:t>
            </a:r>
            <a:endParaRPr lang="en-IN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3604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AA4BF04-40CF-70C9-A54A-DEA84FD9D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Patents/Consultancy/ Corporate Training/ Extension Activities</a:t>
            </a:r>
            <a:endParaRPr lang="en-IN" sz="2800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C72026-A63A-5A59-838B-D3DB6171E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803296"/>
              </p:ext>
            </p:extLst>
          </p:nvPr>
        </p:nvGraphicFramePr>
        <p:xfrm>
          <a:off x="1788069" y="1676675"/>
          <a:ext cx="8786606" cy="3504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1812">
                  <a:extLst>
                    <a:ext uri="{9D8B030D-6E8A-4147-A177-3AD203B41FA5}">
                      <a16:colId xmlns:a16="http://schemas.microsoft.com/office/drawing/2014/main" val="4274841974"/>
                    </a:ext>
                  </a:extLst>
                </a:gridCol>
                <a:gridCol w="4762792">
                  <a:extLst>
                    <a:ext uri="{9D8B030D-6E8A-4147-A177-3AD203B41FA5}">
                      <a16:colId xmlns:a16="http://schemas.microsoft.com/office/drawing/2014/main" val="1448905124"/>
                    </a:ext>
                  </a:extLst>
                </a:gridCol>
                <a:gridCol w="2502002">
                  <a:extLst>
                    <a:ext uri="{9D8B030D-6E8A-4147-A177-3AD203B41FA5}">
                      <a16:colId xmlns:a16="http://schemas.microsoft.com/office/drawing/2014/main" val="1538723478"/>
                    </a:ext>
                  </a:extLst>
                </a:gridCol>
              </a:tblGrid>
              <a:tr h="73096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Activity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Dates 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48584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66466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825541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275014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1188171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103218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3078883"/>
                  </a:ext>
                </a:extLst>
              </a:tr>
              <a:tr h="336588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14529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303F8C0-FDD6-AAF8-1EAA-540AB60C86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886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1106805" y="2727413"/>
            <a:ext cx="9978390" cy="14031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– IV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and Learning Resources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503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09ADE8D-0595-2797-8305-C2265C2881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MoUs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/Collaboration with institutions/industries in India and abroad</a:t>
            </a:r>
            <a:endParaRPr lang="en-IN" sz="2800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9C72026-A63A-5A59-838B-D3DB6171E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857013"/>
              </p:ext>
            </p:extLst>
          </p:nvPr>
        </p:nvGraphicFramePr>
        <p:xfrm>
          <a:off x="1429266" y="1649816"/>
          <a:ext cx="9852143" cy="3558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2219">
                  <a:extLst>
                    <a:ext uri="{9D8B030D-6E8A-4147-A177-3AD203B41FA5}">
                      <a16:colId xmlns:a16="http://schemas.microsoft.com/office/drawing/2014/main" val="4274841974"/>
                    </a:ext>
                  </a:extLst>
                </a:gridCol>
                <a:gridCol w="4032235">
                  <a:extLst>
                    <a:ext uri="{9D8B030D-6E8A-4147-A177-3AD203B41FA5}">
                      <a16:colId xmlns:a16="http://schemas.microsoft.com/office/drawing/2014/main" val="1448905124"/>
                    </a:ext>
                  </a:extLst>
                </a:gridCol>
                <a:gridCol w="4377689">
                  <a:extLst>
                    <a:ext uri="{9D8B030D-6E8A-4147-A177-3AD203B41FA5}">
                      <a16:colId xmlns:a16="http://schemas.microsoft.com/office/drawing/2014/main" val="1538723478"/>
                    </a:ext>
                  </a:extLst>
                </a:gridCol>
              </a:tblGrid>
              <a:tr h="78468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Organization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 of MoU /Collaboration</a:t>
                      </a:r>
                    </a:p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(Academic/ Research/Industry)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48584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066466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825541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103887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328673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8015543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238508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647166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7F15F53-93D4-96A7-82B4-EC5E22070A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146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CE4AD1-69F1-30D0-5B81-565CDCAD2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233692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Scholarships and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Freeships</a:t>
            </a:r>
            <a:endParaRPr lang="en-IN" sz="2800" dirty="0">
              <a:solidFill>
                <a:srgbClr val="0070C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E938551-87E2-8AEC-740E-04EB08C9B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919002"/>
              </p:ext>
            </p:extLst>
          </p:nvPr>
        </p:nvGraphicFramePr>
        <p:xfrm>
          <a:off x="2016669" y="825214"/>
          <a:ext cx="8741344" cy="56709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2916">
                  <a:extLst>
                    <a:ext uri="{9D8B030D-6E8A-4147-A177-3AD203B41FA5}">
                      <a16:colId xmlns:a16="http://schemas.microsoft.com/office/drawing/2014/main" val="4045463179"/>
                    </a:ext>
                  </a:extLst>
                </a:gridCol>
                <a:gridCol w="4171398">
                  <a:extLst>
                    <a:ext uri="{9D8B030D-6E8A-4147-A177-3AD203B41FA5}">
                      <a16:colId xmlns:a16="http://schemas.microsoft.com/office/drawing/2014/main" val="2000715049"/>
                    </a:ext>
                  </a:extLst>
                </a:gridCol>
                <a:gridCol w="3047030">
                  <a:extLst>
                    <a:ext uri="{9D8B030D-6E8A-4147-A177-3AD203B41FA5}">
                      <a16:colId xmlns:a16="http://schemas.microsoft.com/office/drawing/2014/main" val="1902503634"/>
                    </a:ext>
                  </a:extLst>
                </a:gridCol>
              </a:tblGrid>
              <a:tr h="541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Batch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Students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742954"/>
                  </a:ext>
                </a:extLst>
              </a:tr>
              <a:tr h="335044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2019-20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731324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Merit-cum-Means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6180339"/>
                  </a:ext>
                </a:extLst>
              </a:tr>
              <a:tr h="37777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5610208"/>
                  </a:ext>
                </a:extLst>
              </a:tr>
              <a:tr h="393281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2020-21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633144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Merit-cum-Means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278376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2918256"/>
                  </a:ext>
                </a:extLst>
              </a:tr>
              <a:tr h="335044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2021-22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4116525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Merit-cum-Means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9080629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399144"/>
                  </a:ext>
                </a:extLst>
              </a:tr>
              <a:tr h="335044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2022-23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3179613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Merit-cum-Means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536138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480949"/>
                  </a:ext>
                </a:extLst>
              </a:tr>
              <a:tr h="335044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2023-24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1076308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Merit-cum-Means Scholarship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3374016"/>
                  </a:ext>
                </a:extLst>
              </a:tr>
              <a:tr h="335044">
                <a:tc vMerge="1"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07636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12FE05C-20D3-3837-CFA0-732C0CDADC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234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1776660" y="2841713"/>
            <a:ext cx="8638680" cy="11745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– V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Support and Progression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932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67BD0B-272D-709C-A734-2932D3E78F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Progression: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Placements</a:t>
            </a:r>
            <a:endParaRPr lang="en-IN" sz="2800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876498-C51F-B002-65D8-1D351C9AD0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32BC1F1-89DB-1A18-1E34-A0B22F9C76B7}"/>
              </a:ext>
            </a:extLst>
          </p:cNvPr>
          <p:cNvSpPr txBox="1">
            <a:spLocks/>
          </p:cNvSpPr>
          <p:nvPr/>
        </p:nvSpPr>
        <p:spPr>
          <a:xfrm>
            <a:off x="1905457" y="1722212"/>
            <a:ext cx="8786606" cy="110225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Graphs Year-wise Placements for each </a:t>
            </a:r>
            <a:r>
              <a:rPr lang="en-US" sz="3200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offered</a:t>
            </a:r>
            <a:endParaRPr lang="en-IN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510D454-310A-9C2F-3EC9-E3ED7D17E17B}"/>
              </a:ext>
            </a:extLst>
          </p:cNvPr>
          <p:cNvSpPr txBox="1">
            <a:spLocks/>
          </p:cNvSpPr>
          <p:nvPr/>
        </p:nvSpPr>
        <p:spPr>
          <a:xfrm>
            <a:off x="1702697" y="4109821"/>
            <a:ext cx="8786606" cy="110225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 of Median salary of placements (Year-wise)</a:t>
            </a:r>
            <a:endParaRPr lang="en-IN" sz="2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923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8329284-13DD-CC2A-B516-535F75123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34E899-C755-ADDB-019E-BF7C96FFE414}"/>
              </a:ext>
            </a:extLst>
          </p:cNvPr>
          <p:cNvSpPr txBox="1"/>
          <p:nvPr/>
        </p:nvSpPr>
        <p:spPr>
          <a:xfrm>
            <a:off x="2004517" y="303658"/>
            <a:ext cx="878660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Progression: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Higher Education and  Qualifying in National/International Level Examinations</a:t>
            </a:r>
            <a:endParaRPr lang="en-IN" sz="2800" dirty="0">
              <a:solidFill>
                <a:srgbClr val="0070C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EEB811-67C3-EB04-CEF2-D063666C0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4D0E1A0-8FFC-BFFD-1486-E734A1185260}"/>
              </a:ext>
            </a:extLst>
          </p:cNvPr>
          <p:cNvSpPr txBox="1">
            <a:spLocks/>
          </p:cNvSpPr>
          <p:nvPr/>
        </p:nvSpPr>
        <p:spPr>
          <a:xfrm>
            <a:off x="2134057" y="2545172"/>
            <a:ext cx="8786606" cy="207131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 Year-wise for higher education and Qualifying in National/International level exams</a:t>
            </a:r>
            <a:endParaRPr lang="en-IN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066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35DEC1-DB3E-4641-C510-F7D837981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210257" y="449592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Distinguished Alumni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0BFBCA-E219-0858-A46E-8EF9BAA00D25}"/>
              </a:ext>
            </a:extLst>
          </p:cNvPr>
          <p:cNvSpPr txBox="1">
            <a:spLocks/>
          </p:cNvSpPr>
          <p:nvPr/>
        </p:nvSpPr>
        <p:spPr>
          <a:xfrm>
            <a:off x="2134057" y="2545172"/>
            <a:ext cx="8786606" cy="1295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photographs with Name, Designation and Affiliation</a:t>
            </a:r>
            <a:endParaRPr lang="en-IN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3CA848-F906-DB1D-8530-6BBC5A793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4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0C73CD-9452-D8DC-16B3-2B0591A7F7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661666" y="345616"/>
            <a:ext cx="7222884" cy="509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Profile</a:t>
            </a:r>
            <a:endParaRPr lang="en-IN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AD3487-3C42-8EDA-157A-826A8898E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144879"/>
              </p:ext>
            </p:extLst>
          </p:nvPr>
        </p:nvGraphicFramePr>
        <p:xfrm>
          <a:off x="1889888" y="1010782"/>
          <a:ext cx="8816049" cy="466117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938683">
                  <a:extLst>
                    <a:ext uri="{9D8B030D-6E8A-4147-A177-3AD203B41FA5}">
                      <a16:colId xmlns:a16="http://schemas.microsoft.com/office/drawing/2014/main" val="3589683787"/>
                    </a:ext>
                  </a:extLst>
                </a:gridCol>
                <a:gridCol w="2938683">
                  <a:extLst>
                    <a:ext uri="{9D8B030D-6E8A-4147-A177-3AD203B41FA5}">
                      <a16:colId xmlns:a16="http://schemas.microsoft.com/office/drawing/2014/main" val="1878699683"/>
                    </a:ext>
                  </a:extLst>
                </a:gridCol>
                <a:gridCol w="2938683">
                  <a:extLst>
                    <a:ext uri="{9D8B030D-6E8A-4147-A177-3AD203B41FA5}">
                      <a16:colId xmlns:a16="http://schemas.microsoft.com/office/drawing/2014/main" val="3841638173"/>
                    </a:ext>
                  </a:extLst>
                </a:gridCol>
              </a:tblGrid>
              <a:tr h="44996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Faculty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Designation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Specialization</a:t>
                      </a:r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588242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667501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454629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079251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806512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24023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73661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368789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103712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881529"/>
                  </a:ext>
                </a:extLst>
              </a:tr>
              <a:tr h="421121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207100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8F788D83-FC71-71E0-AB6B-1C039D9E93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785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892140" y="2585896"/>
            <a:ext cx="10407720" cy="1323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– VI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Governance, Leadership and Management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305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859C76B-65AC-3762-8AC1-E27F7A106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1788069" y="345616"/>
            <a:ext cx="9565731" cy="75928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Professional Advancement</a:t>
            </a: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(Orientation/Refresher/Conference/Workshop/EDP/FDP/MDP)</a:t>
            </a:r>
            <a:endParaRPr lang="en-IN" sz="1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2BEAC4-4ABC-75CA-2928-50282265AD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719981"/>
              </p:ext>
            </p:extLst>
          </p:nvPr>
        </p:nvGraphicFramePr>
        <p:xfrm>
          <a:off x="1248161" y="1647162"/>
          <a:ext cx="10319049" cy="29005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58659">
                  <a:extLst>
                    <a:ext uri="{9D8B030D-6E8A-4147-A177-3AD203B41FA5}">
                      <a16:colId xmlns:a16="http://schemas.microsoft.com/office/drawing/2014/main" val="4045463179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715049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1902503634"/>
                    </a:ext>
                  </a:extLst>
                </a:gridCol>
                <a:gridCol w="1862790">
                  <a:extLst>
                    <a:ext uri="{9D8B030D-6E8A-4147-A177-3AD203B41FA5}">
                      <a16:colId xmlns:a16="http://schemas.microsoft.com/office/drawing/2014/main" val="8659896"/>
                    </a:ext>
                  </a:extLst>
                </a:gridCol>
              </a:tblGrid>
              <a:tr h="6609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Faculty/Convener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 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Attended/Organized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and Year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8742954"/>
                  </a:ext>
                </a:extLst>
              </a:tr>
              <a:tr h="498589"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2731324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6180339"/>
                  </a:ext>
                </a:extLst>
              </a:tr>
              <a:tr h="513513"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5610208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3091940"/>
                  </a:ext>
                </a:extLst>
              </a:tr>
              <a:tr h="409159">
                <a:tc>
                  <a:txBody>
                    <a:bodyPr/>
                    <a:lstStyle/>
                    <a:p>
                      <a:pPr algn="ctr"/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27837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A995FCC-805F-6E12-798C-AFC4498B9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02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288DEEA-3AFD-3013-08A5-8FA9D22FB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1987692" y="439371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 Gallery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16675-86D9-ECDF-80E8-59A4F8F9041C}"/>
              </a:ext>
            </a:extLst>
          </p:cNvPr>
          <p:cNvSpPr txBox="1"/>
          <p:nvPr/>
        </p:nvSpPr>
        <p:spPr>
          <a:xfrm>
            <a:off x="2346158" y="1425185"/>
            <a:ext cx="7239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Display the pictures of the activities conducted by the department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701F29-42B6-B0F6-A419-4D64858699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387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892140" y="2585896"/>
            <a:ext cx="10407720" cy="1323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– VII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Practices, SWOC and Future Scope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6059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E55777-CE34-E847-2159-7101FA248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2188282" y="450983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Practices of the School/Department/Centre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16675-86D9-ECDF-80E8-59A4F8F9041C}"/>
              </a:ext>
            </a:extLst>
          </p:cNvPr>
          <p:cNvSpPr txBox="1"/>
          <p:nvPr/>
        </p:nvSpPr>
        <p:spPr>
          <a:xfrm>
            <a:off x="2346158" y="1425185"/>
            <a:ext cx="7239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 out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atleast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three BEST PRACTICES with relevant evidences, (Text should be in ARIAL font style and 18 font size)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1F4383-1B80-640E-5659-06F3AFADAE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6557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DB3A3B6-CB2B-9601-BFDB-4DB2B35C4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7272783-4783-AE39-A19B-F4F9ACECC9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13" y="123639"/>
            <a:ext cx="1387856" cy="130154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1987692" y="439371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SWOC of the Department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16675-86D9-ECDF-80E8-59A4F8F9041C}"/>
              </a:ext>
            </a:extLst>
          </p:cNvPr>
          <p:cNvSpPr txBox="1"/>
          <p:nvPr/>
        </p:nvSpPr>
        <p:spPr>
          <a:xfrm>
            <a:off x="2875937" y="962591"/>
            <a:ext cx="7239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 out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alteast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three under Strengths, Weaknesses, Opportunities and Challenges (Text should be in ARIAL font style and 15 font size)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24483D1-C09B-5213-A12F-F05D7C7912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92247"/>
              </p:ext>
            </p:extLst>
          </p:nvPr>
        </p:nvGraphicFramePr>
        <p:xfrm>
          <a:off x="1052169" y="1836989"/>
          <a:ext cx="5086187" cy="159972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86187">
                  <a:extLst>
                    <a:ext uri="{9D8B030D-6E8A-4147-A177-3AD203B41FA5}">
                      <a16:colId xmlns:a16="http://schemas.microsoft.com/office/drawing/2014/main" val="2118859899"/>
                    </a:ext>
                  </a:extLst>
                </a:gridCol>
              </a:tblGrid>
              <a:tr h="4461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Strengths</a:t>
                      </a:r>
                      <a:endParaRPr lang="en-IN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224497"/>
                  </a:ext>
                </a:extLst>
              </a:tr>
              <a:tr h="114252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S1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S2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58370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45A4826-10A8-B8E6-C8C3-FF3E69DA9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126812"/>
              </p:ext>
            </p:extLst>
          </p:nvPr>
        </p:nvGraphicFramePr>
        <p:xfrm>
          <a:off x="6748543" y="1816172"/>
          <a:ext cx="5086187" cy="15997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86187">
                  <a:extLst>
                    <a:ext uri="{9D8B030D-6E8A-4147-A177-3AD203B41FA5}">
                      <a16:colId xmlns:a16="http://schemas.microsoft.com/office/drawing/2014/main" val="2118859899"/>
                    </a:ext>
                  </a:extLst>
                </a:gridCol>
              </a:tblGrid>
              <a:tr h="4461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Weaknesses</a:t>
                      </a:r>
                      <a:endParaRPr lang="en-IN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224497"/>
                  </a:ext>
                </a:extLst>
              </a:tr>
              <a:tr h="114252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W1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W2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58370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A9A0759-B57A-5C0D-F62D-C194A6274E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382384"/>
              </p:ext>
            </p:extLst>
          </p:nvPr>
        </p:nvGraphicFramePr>
        <p:xfrm>
          <a:off x="1052169" y="4475064"/>
          <a:ext cx="5086187" cy="1599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187">
                  <a:extLst>
                    <a:ext uri="{9D8B030D-6E8A-4147-A177-3AD203B41FA5}">
                      <a16:colId xmlns:a16="http://schemas.microsoft.com/office/drawing/2014/main" val="2118859899"/>
                    </a:ext>
                  </a:extLst>
                </a:gridCol>
              </a:tblGrid>
              <a:tr h="4461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Opportunities</a:t>
                      </a:r>
                      <a:endParaRPr lang="en-IN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224497"/>
                  </a:ext>
                </a:extLst>
              </a:tr>
              <a:tr h="114252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O1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O2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58370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A3AC530-CCC9-A35A-11A2-A350DC83E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104106"/>
              </p:ext>
            </p:extLst>
          </p:nvPr>
        </p:nvGraphicFramePr>
        <p:xfrm>
          <a:off x="6748544" y="4475064"/>
          <a:ext cx="5086187" cy="15997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086187">
                  <a:extLst>
                    <a:ext uri="{9D8B030D-6E8A-4147-A177-3AD203B41FA5}">
                      <a16:colId xmlns:a16="http://schemas.microsoft.com/office/drawing/2014/main" val="2118859899"/>
                    </a:ext>
                  </a:extLst>
                </a:gridCol>
              </a:tblGrid>
              <a:tr h="4461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Challenges</a:t>
                      </a:r>
                      <a:endParaRPr lang="en-IN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224497"/>
                  </a:ext>
                </a:extLst>
              </a:tr>
              <a:tr h="114252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C1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C2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583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5484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5C9E1C8-EA82-4783-7512-7272CADB5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1E46C1-69F8-4DAD-CF16-1A01E83C0E7A}"/>
              </a:ext>
            </a:extLst>
          </p:cNvPr>
          <p:cNvSpPr txBox="1"/>
          <p:nvPr/>
        </p:nvSpPr>
        <p:spPr>
          <a:xfrm>
            <a:off x="1987692" y="439371"/>
            <a:ext cx="8786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Perspective Plans for next five years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4181A4-BABF-C751-7F88-A838A04170C3}"/>
              </a:ext>
            </a:extLst>
          </p:cNvPr>
          <p:cNvSpPr txBox="1"/>
          <p:nvPr/>
        </p:nvSpPr>
        <p:spPr>
          <a:xfrm>
            <a:off x="2761306" y="1078796"/>
            <a:ext cx="7239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List out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atleast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three FUTURE PLANS (Text should be in ARIAL font style and 18 font size)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8AF732-2A1F-D546-814F-A4A8A48F0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6996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7CFD5BF-99D4-7EE1-0D63-BACB01FF9B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0279949-DA5F-229D-3178-E8AACEEC2C8F}"/>
              </a:ext>
            </a:extLst>
          </p:cNvPr>
          <p:cNvSpPr/>
          <p:nvPr/>
        </p:nvSpPr>
        <p:spPr>
          <a:xfrm>
            <a:off x="-819508" y="-339821"/>
            <a:ext cx="14665264" cy="7332631"/>
          </a:xfrm>
          <a:custGeom>
            <a:avLst/>
            <a:gdLst>
              <a:gd name="connsiteX0" fmla="*/ 0 w 14665264"/>
              <a:gd name="connsiteY0" fmla="*/ 0 h 7332631"/>
              <a:gd name="connsiteX1" fmla="*/ 14665264 w 14665264"/>
              <a:gd name="connsiteY1" fmla="*/ 0 h 7332631"/>
              <a:gd name="connsiteX2" fmla="*/ 14665264 w 14665264"/>
              <a:gd name="connsiteY2" fmla="*/ 7332632 h 7332631"/>
              <a:gd name="connsiteX3" fmla="*/ 0 w 14665264"/>
              <a:gd name="connsiteY3" fmla="*/ 7332632 h 73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5264" h="7332631">
                <a:moveTo>
                  <a:pt x="0" y="0"/>
                </a:moveTo>
                <a:lnTo>
                  <a:pt x="14665264" y="0"/>
                </a:lnTo>
                <a:lnTo>
                  <a:pt x="14665264" y="7332632"/>
                </a:lnTo>
                <a:lnTo>
                  <a:pt x="0" y="7332632"/>
                </a:lnTo>
                <a:close/>
              </a:path>
            </a:pathLst>
          </a:custGeom>
          <a:noFill/>
          <a:ln w="2545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pic>
        <p:nvPicPr>
          <p:cNvPr id="8196" name="Picture 4" descr="Thank you with flowers card lettering beautiful Vector Image">
            <a:extLst>
              <a:ext uri="{FF2B5EF4-FFF2-40B4-BE49-F238E27FC236}">
                <a16:creationId xmlns:a16="http://schemas.microsoft.com/office/drawing/2014/main" id="{CCD66BA0-F4E5-AA33-F2BB-FFB0F46122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7" t="12281" r="13180" b="21547"/>
          <a:stretch/>
        </p:blipFill>
        <p:spPr bwMode="auto">
          <a:xfrm>
            <a:off x="4153316" y="1602145"/>
            <a:ext cx="3695597" cy="351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AC0A2AE-85CD-1D68-31DE-FF62CE72A6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97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2484558" y="2704553"/>
            <a:ext cx="7222884" cy="14488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- I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Curricular Aspects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4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910EFC8-BC92-9415-0F4F-8F0AF62D8A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661666" y="258995"/>
            <a:ext cx="7222884" cy="6169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Programmes Offered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5311791-6253-D0CD-D67A-9ACBCBDE1C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704241"/>
              </p:ext>
            </p:extLst>
          </p:nvPr>
        </p:nvGraphicFramePr>
        <p:xfrm>
          <a:off x="1356197" y="1548823"/>
          <a:ext cx="10435590" cy="2538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2898">
                  <a:extLst>
                    <a:ext uri="{9D8B030D-6E8A-4147-A177-3AD203B41FA5}">
                      <a16:colId xmlns:a16="http://schemas.microsoft.com/office/drawing/2014/main" val="3506966867"/>
                    </a:ext>
                  </a:extLst>
                </a:gridCol>
                <a:gridCol w="5002692">
                  <a:extLst>
                    <a:ext uri="{9D8B030D-6E8A-4147-A177-3AD203B41FA5}">
                      <a16:colId xmlns:a16="http://schemas.microsoft.com/office/drawing/2014/main" val="578573508"/>
                    </a:ext>
                  </a:extLst>
                </a:gridCol>
              </a:tblGrid>
              <a:tr h="65803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the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(UG, PG and Ph.D.)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 to the Syllabus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4598184"/>
                  </a:ext>
                </a:extLst>
              </a:tr>
              <a:tr h="376017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9096799"/>
                  </a:ext>
                </a:extLst>
              </a:tr>
              <a:tr h="376017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558590"/>
                  </a:ext>
                </a:extLst>
              </a:tr>
              <a:tr h="376017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1423000"/>
                  </a:ext>
                </a:extLst>
              </a:tr>
              <a:tr h="376017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4145354"/>
                  </a:ext>
                </a:extLst>
              </a:tr>
              <a:tr h="376017"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6427567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FB03DFDA-1306-A6CD-EF7D-B83F0B5905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32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FACDF4-3588-BFE7-4806-91D9F73F1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22840C-1EEC-C4ED-B049-7454194A11F6}"/>
              </a:ext>
            </a:extLst>
          </p:cNvPr>
          <p:cNvSpPr txBox="1"/>
          <p:nvPr/>
        </p:nvSpPr>
        <p:spPr>
          <a:xfrm>
            <a:off x="1788069" y="1694768"/>
            <a:ext cx="79889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PO1: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PO2: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PO3: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PO4: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PO5: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4CF93E-9443-3D71-2B3D-E3237BA1566A}"/>
              </a:ext>
            </a:extLst>
          </p:cNvPr>
          <p:cNvSpPr txBox="1"/>
          <p:nvPr/>
        </p:nvSpPr>
        <p:spPr>
          <a:xfrm>
            <a:off x="3310627" y="907209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‘ARIAL’ font style and 18 font size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2E954-E700-0DEC-E7DD-DA3A913E4958}"/>
              </a:ext>
            </a:extLst>
          </p:cNvPr>
          <p:cNvSpPr txBox="1"/>
          <p:nvPr/>
        </p:nvSpPr>
        <p:spPr>
          <a:xfrm>
            <a:off x="1788069" y="4091940"/>
            <a:ext cx="84417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Course outcomes for each course offered will be at basic, advanced levels, skill-based and employable </a:t>
            </a:r>
            <a:endParaRPr lang="en-IN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8E0A69-D888-216C-B522-CCD749166E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47A1C36-6C66-9259-580F-CE0FF4F653E3}"/>
              </a:ext>
            </a:extLst>
          </p:cNvPr>
          <p:cNvSpPr txBox="1"/>
          <p:nvPr/>
        </p:nvSpPr>
        <p:spPr>
          <a:xfrm>
            <a:off x="3047048" y="339565"/>
            <a:ext cx="60979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Outcomes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29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11F707-1628-3A58-250D-23CCFFA3DA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0279949-DA5F-229D-3178-E8AACEEC2C8F}"/>
              </a:ext>
            </a:extLst>
          </p:cNvPr>
          <p:cNvSpPr/>
          <p:nvPr/>
        </p:nvSpPr>
        <p:spPr>
          <a:xfrm>
            <a:off x="-819508" y="-339821"/>
            <a:ext cx="14665264" cy="7332631"/>
          </a:xfrm>
          <a:custGeom>
            <a:avLst/>
            <a:gdLst>
              <a:gd name="connsiteX0" fmla="*/ 0 w 14665264"/>
              <a:gd name="connsiteY0" fmla="*/ 0 h 7332631"/>
              <a:gd name="connsiteX1" fmla="*/ 14665264 w 14665264"/>
              <a:gd name="connsiteY1" fmla="*/ 0 h 7332631"/>
              <a:gd name="connsiteX2" fmla="*/ 14665264 w 14665264"/>
              <a:gd name="connsiteY2" fmla="*/ 7332632 h 7332631"/>
              <a:gd name="connsiteX3" fmla="*/ 0 w 14665264"/>
              <a:gd name="connsiteY3" fmla="*/ 7332632 h 73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5264" h="7332631">
                <a:moveTo>
                  <a:pt x="0" y="0"/>
                </a:moveTo>
                <a:lnTo>
                  <a:pt x="14665264" y="0"/>
                </a:lnTo>
                <a:lnTo>
                  <a:pt x="14665264" y="7332632"/>
                </a:lnTo>
                <a:lnTo>
                  <a:pt x="0" y="7332632"/>
                </a:lnTo>
                <a:close/>
              </a:path>
            </a:pathLst>
          </a:custGeom>
          <a:noFill/>
          <a:ln w="2545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ECA7235-F7C3-B5BD-C5D4-CA8A599B9C31}"/>
              </a:ext>
            </a:extLst>
          </p:cNvPr>
          <p:cNvSpPr txBox="1">
            <a:spLocks/>
          </p:cNvSpPr>
          <p:nvPr/>
        </p:nvSpPr>
        <p:spPr>
          <a:xfrm>
            <a:off x="2661666" y="258995"/>
            <a:ext cx="7222884" cy="6169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Diversity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5D4C03-4EAF-7986-4961-FAC22242F7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B1DF2B3-0770-4212-4B1D-0AEB66BA5067}"/>
              </a:ext>
            </a:extLst>
          </p:cNvPr>
          <p:cNvSpPr txBox="1">
            <a:spLocks/>
          </p:cNvSpPr>
          <p:nvPr/>
        </p:nvSpPr>
        <p:spPr>
          <a:xfrm>
            <a:off x="2105526" y="1921752"/>
            <a:ext cx="8090034" cy="30731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separate graphs depicting Year-wise students by Gender and Geographical diversity</a:t>
            </a:r>
            <a:endParaRPr lang="en-IN" sz="32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594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D7F8C29-5BED-FE41-D816-B787E0127FA2}"/>
              </a:ext>
            </a:extLst>
          </p:cNvPr>
          <p:cNvSpPr txBox="1">
            <a:spLocks/>
          </p:cNvSpPr>
          <p:nvPr/>
        </p:nvSpPr>
        <p:spPr>
          <a:xfrm>
            <a:off x="2382450" y="2876003"/>
            <a:ext cx="7427100" cy="110599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Criterion - II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Teaching-Learning Evaluation</a:t>
            </a:r>
            <a:endParaRPr lang="en-IN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887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C5F639-D779-E637-AF1F-270B1AE52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7" r="12749" b="11967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0279949-DA5F-229D-3178-E8AACEEC2C8F}"/>
              </a:ext>
            </a:extLst>
          </p:cNvPr>
          <p:cNvSpPr/>
          <p:nvPr/>
        </p:nvSpPr>
        <p:spPr>
          <a:xfrm>
            <a:off x="-819508" y="-339821"/>
            <a:ext cx="14665264" cy="7332631"/>
          </a:xfrm>
          <a:custGeom>
            <a:avLst/>
            <a:gdLst>
              <a:gd name="connsiteX0" fmla="*/ 0 w 14665264"/>
              <a:gd name="connsiteY0" fmla="*/ 0 h 7332631"/>
              <a:gd name="connsiteX1" fmla="*/ 14665264 w 14665264"/>
              <a:gd name="connsiteY1" fmla="*/ 0 h 7332631"/>
              <a:gd name="connsiteX2" fmla="*/ 14665264 w 14665264"/>
              <a:gd name="connsiteY2" fmla="*/ 7332632 h 7332631"/>
              <a:gd name="connsiteX3" fmla="*/ 0 w 14665264"/>
              <a:gd name="connsiteY3" fmla="*/ 7332632 h 73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65264" h="7332631">
                <a:moveTo>
                  <a:pt x="0" y="0"/>
                </a:moveTo>
                <a:lnTo>
                  <a:pt x="14665264" y="0"/>
                </a:lnTo>
                <a:lnTo>
                  <a:pt x="14665264" y="7332632"/>
                </a:lnTo>
                <a:lnTo>
                  <a:pt x="0" y="7332632"/>
                </a:lnTo>
                <a:close/>
              </a:path>
            </a:pathLst>
          </a:custGeom>
          <a:noFill/>
          <a:ln w="2545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F9C5A3-E52C-FA0E-393D-C0402ECADFED}"/>
              </a:ext>
            </a:extLst>
          </p:cNvPr>
          <p:cNvSpPr txBox="1">
            <a:spLocks/>
          </p:cNvSpPr>
          <p:nvPr/>
        </p:nvSpPr>
        <p:spPr>
          <a:xfrm>
            <a:off x="2661666" y="258995"/>
            <a:ext cx="7222884" cy="6169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Year-Wise Enrollment of Students </a:t>
            </a:r>
            <a:endParaRPr lang="en-IN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4E5E30-D027-0436-5D7F-1ACBD01716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1" y="203648"/>
            <a:ext cx="1387856" cy="130154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FE5C25E-065E-3F69-6C07-4410E9D6EB38}"/>
              </a:ext>
            </a:extLst>
          </p:cNvPr>
          <p:cNvSpPr txBox="1">
            <a:spLocks/>
          </p:cNvSpPr>
          <p:nvPr/>
        </p:nvSpPr>
        <p:spPr>
          <a:xfrm>
            <a:off x="891540" y="1921753"/>
            <a:ext cx="10458450" cy="150724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 Graphs depicting Year-wise (2019-2024) students enrollment with the number of applications received (in total &amp; reservation wise) for each </a:t>
            </a:r>
            <a:r>
              <a:rPr lang="en-US" sz="3600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endParaRPr lang="en-IN" sz="2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93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834</Words>
  <Application>Microsoft Office PowerPoint</Application>
  <PresentationFormat>Widescreen</PresentationFormat>
  <Paragraphs>202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Vishnu Vardhan R</dc:creator>
  <cp:lastModifiedBy>Vishnu Vardhan R</cp:lastModifiedBy>
  <cp:revision>226</cp:revision>
  <dcterms:created xsi:type="dcterms:W3CDTF">2024-08-21T13:23:40Z</dcterms:created>
  <dcterms:modified xsi:type="dcterms:W3CDTF">2024-11-13T09:25:38Z</dcterms:modified>
</cp:coreProperties>
</file>